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sldIdLst>
    <p:sldId id="324" r:id="rId2"/>
    <p:sldId id="327" r:id="rId3"/>
    <p:sldId id="326" r:id="rId4"/>
    <p:sldId id="325" r:id="rId5"/>
    <p:sldId id="328" r:id="rId6"/>
    <p:sldId id="329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39" r:id="rId16"/>
    <p:sldId id="340" r:id="rId17"/>
    <p:sldId id="341" r:id="rId18"/>
    <p:sldId id="342" r:id="rId19"/>
    <p:sldId id="343" r:id="rId20"/>
    <p:sldId id="344" r:id="rId21"/>
    <p:sldId id="345" r:id="rId22"/>
    <p:sldId id="351" r:id="rId23"/>
    <p:sldId id="34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A424"/>
    <a:srgbClr val="73B632"/>
    <a:srgbClr val="FF9900"/>
    <a:srgbClr val="0F5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2818" autoAdjust="0"/>
  </p:normalViewPr>
  <p:slideViewPr>
    <p:cSldViewPr snapToGrid="0" snapToObjects="1">
      <p:cViewPr>
        <p:scale>
          <a:sx n="95" d="100"/>
          <a:sy n="95" d="100"/>
        </p:scale>
        <p:origin x="2120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32423-77FD-425B-B2FA-33AC7E397C4F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9A3DD0-60ED-4DA1-9988-E1F434548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51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561ECEE-BEE2-4B2B-8E54-3D1F8E17FD00}" type="datetime1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90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36FBA6B-8F01-47C1-B8F7-06E775388F37}" type="datetime1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89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21F6A2-6B96-48FE-B2C5-DB242A1CFD97}" type="datetime1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32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96FD855-8932-4B42-8A11-3AC5588EBB11}" type="datetime1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rPr lang="en-US" dirty="0" smtClean="0"/>
              <a:t>Balaji </a:t>
            </a:r>
            <a:r>
              <a:rPr lang="en-US" dirty="0" err="1" smtClean="0"/>
              <a:t>Padmanabhan</a:t>
            </a:r>
            <a:r>
              <a:rPr lang="en-US" dirty="0" smtClean="0"/>
              <a:t> ©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9603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CE388A3-FA73-4746-9CF5-55B44070AA0A}" type="datetime1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887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D0CF75-1EEE-4A5E-9F73-B21846836790}" type="datetime1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52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FAE1DCB-8563-45A5-B008-B90A4269995F}" type="datetime1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4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74EA8F-7663-4AFF-8CDD-BD590DE42EC9}" type="datetime1">
              <a:rPr lang="en-US" smtClean="0"/>
              <a:t>9/25/18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14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DC006C9-DFB0-44E4-B2E8-3F84C1A871FE}" type="datetime1">
              <a:rPr lang="en-US" smtClean="0"/>
              <a:t>9/25/18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44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E64A0E-A670-41DF-88A0-271422A8DB81}" type="datetime1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34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CCCCEB7-C28E-4E00-9755-A2575D7A27D6}" type="datetime1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760F7F0-C605-A048-B318-547C4C768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45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91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0F583A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en-US" dirty="0" smtClean="0"/>
              <a:t>Support Vector Machines, Trees and Ensembles (Chapter 5-6-7)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dirty="0" smtClean="0"/>
          </a:p>
          <a:p>
            <a:pPr marL="0" indent="0" algn="ctr">
              <a:buFontTx/>
              <a:buNone/>
              <a:defRPr/>
            </a:pPr>
            <a:r>
              <a:rPr lang="en-US" sz="2400" dirty="0" smtClean="0"/>
              <a:t>Balaji Padmanabhan</a:t>
            </a:r>
          </a:p>
          <a:p>
            <a:pPr marL="0" indent="0" algn="ctr">
              <a:buFontTx/>
              <a:buNone/>
              <a:defRPr/>
            </a:pPr>
            <a:r>
              <a:rPr lang="en-US" sz="2400" dirty="0" smtClean="0"/>
              <a:t>Professor, Information Systems &amp; Decision Sciences</a:t>
            </a:r>
          </a:p>
          <a:p>
            <a:pPr marL="0" indent="0" algn="ctr">
              <a:buFontTx/>
              <a:buNone/>
              <a:defRPr/>
            </a:pPr>
            <a:r>
              <a:rPr lang="en-US" sz="2400" dirty="0" smtClean="0"/>
              <a:t>Director, Center for Analytics &amp; Creativity</a:t>
            </a:r>
          </a:p>
          <a:p>
            <a:pPr marL="0" indent="0" algn="ctr">
              <a:buFontTx/>
              <a:buNone/>
              <a:defRPr/>
            </a:pPr>
            <a:r>
              <a:rPr lang="en-US" sz="2400" dirty="0" err="1" smtClean="0"/>
              <a:t>Muma</a:t>
            </a:r>
            <a:r>
              <a:rPr lang="en-US" sz="2400" dirty="0" smtClean="0"/>
              <a:t> College of Business, USF</a:t>
            </a:r>
          </a:p>
          <a:p>
            <a:pPr marL="0" indent="0" algn="ctr">
              <a:buFontTx/>
              <a:buNone/>
              <a:defRPr/>
            </a:pPr>
            <a:r>
              <a:rPr lang="en-US" sz="2400" dirty="0" smtClean="0"/>
              <a:t>bp@usf.edu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78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SVMs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Fast and a very popular classifier</a:t>
            </a:r>
          </a:p>
          <a:p>
            <a:endParaRPr lang="en-US" dirty="0"/>
          </a:p>
          <a:p>
            <a:r>
              <a:rPr lang="en-US" dirty="0" smtClean="0"/>
              <a:t>Uses a linear “kernel”</a:t>
            </a:r>
          </a:p>
          <a:p>
            <a:pPr lvl="1"/>
            <a:r>
              <a:rPr lang="en-US" dirty="0" smtClean="0"/>
              <a:t>A way of replacing features with a “kernel function” to build more complex models</a:t>
            </a:r>
          </a:p>
          <a:p>
            <a:pPr lvl="1"/>
            <a:endParaRPr lang="en-US" dirty="0"/>
          </a:p>
          <a:p>
            <a:r>
              <a:rPr lang="en-US" dirty="0" smtClean="0"/>
              <a:t>Works when data is linearly separable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9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Non-Linear SVM boundaries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polynomial features and the use the same old Linear SVM classifier. Example: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435" y="2759099"/>
            <a:ext cx="5351929" cy="355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94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Simple example for why this is necessary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0" y="1277471"/>
            <a:ext cx="4655407" cy="389383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63195" y="5171308"/>
            <a:ext cx="6017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Is this linearly separable? How can polynomial features help?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393069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Tricks for Non-Linear SVM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03" y="2124554"/>
            <a:ext cx="9067699" cy="201713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4639234"/>
            <a:ext cx="7920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Many other kernels exist, see Chapter 5 for examples, particularly the Gaussian Radial Basis Function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56456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Algorithms (Chapter 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Mostly we have discussed the main ideas.</a:t>
            </a:r>
          </a:p>
          <a:p>
            <a:endParaRPr lang="en-US" dirty="0"/>
          </a:p>
          <a:p>
            <a:r>
              <a:rPr lang="en-US" dirty="0" smtClean="0"/>
              <a:t>Think about implementing this.</a:t>
            </a:r>
          </a:p>
          <a:p>
            <a:endParaRPr lang="en-US" dirty="0" smtClean="0"/>
          </a:p>
          <a:p>
            <a:r>
              <a:rPr lang="en-US" dirty="0" smtClean="0"/>
              <a:t>In-Class Exercise (Read and Discuss)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machinelearningmastery.com</a:t>
            </a:r>
            <a:r>
              <a:rPr lang="en-US" dirty="0"/>
              <a:t>/implement-decision-tree-algorithm-scratch-python/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3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 Learners (Chapter 7)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 Idea: Combine “weak” learners to get a strong learner.</a:t>
            </a:r>
          </a:p>
          <a:p>
            <a:endParaRPr lang="en-US" dirty="0"/>
          </a:p>
          <a:p>
            <a:r>
              <a:rPr lang="en-US" dirty="0" smtClean="0"/>
              <a:t>Diversity, not accuracy, is a BIG requirement for these models to work.</a:t>
            </a:r>
          </a:p>
          <a:p>
            <a:endParaRPr lang="en-US" dirty="0"/>
          </a:p>
          <a:p>
            <a:r>
              <a:rPr lang="en-US" dirty="0" smtClean="0"/>
              <a:t>There are many approaches to create diverse models to combine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539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different models</a:t>
            </a:r>
          </a:p>
          <a:p>
            <a:pPr lvl="1"/>
            <a:r>
              <a:rPr lang="en-US" dirty="0" smtClean="0"/>
              <a:t>SVM, LR, Tree </a:t>
            </a:r>
          </a:p>
          <a:p>
            <a:pPr lvl="1"/>
            <a:endParaRPr lang="en-US" dirty="0"/>
          </a:p>
          <a:p>
            <a:r>
              <a:rPr lang="en-US" dirty="0" smtClean="0"/>
              <a:t>Combine predictions using majority (“hard” combination) or by combining their class probabilities (“soft”)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334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2: Bagging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“Bootstrap Aggregating”</a:t>
            </a:r>
          </a:p>
          <a:p>
            <a:pPr lvl="1"/>
            <a:r>
              <a:rPr lang="en-US" dirty="0" smtClean="0"/>
              <a:t>Sample (with replacement) many times. </a:t>
            </a:r>
          </a:p>
          <a:p>
            <a:pPr lvl="1"/>
            <a:r>
              <a:rPr lang="en-US" dirty="0" smtClean="0"/>
              <a:t>Build a model on each sample. </a:t>
            </a:r>
          </a:p>
          <a:p>
            <a:pPr lvl="1"/>
            <a:r>
              <a:rPr lang="en-US" dirty="0" smtClean="0"/>
              <a:t>Combine the models.</a:t>
            </a:r>
          </a:p>
          <a:p>
            <a:pPr lvl="1"/>
            <a:endParaRPr lang="en-US" dirty="0"/>
          </a:p>
          <a:p>
            <a:r>
              <a:rPr lang="en-US" dirty="0" smtClean="0"/>
              <a:t>Interestingly with the same learner, you can get improved results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04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51" y="1734842"/>
            <a:ext cx="8893452" cy="332125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61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3: Random Forests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Basically same as Method 2, with the learner being “decision tree” algorithms</a:t>
            </a:r>
          </a:p>
          <a:p>
            <a:endParaRPr lang="en-US" dirty="0"/>
          </a:p>
          <a:p>
            <a:r>
              <a:rPr lang="en-US" dirty="0" smtClean="0"/>
              <a:t>Random forest implementations also try different methods for generating diversity in the trees</a:t>
            </a:r>
          </a:p>
          <a:p>
            <a:pPr lvl="1"/>
            <a:r>
              <a:rPr lang="en-US" dirty="0" smtClean="0"/>
              <a:t>Sampling features instead of records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881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Computationally very intensive algorithms that classify data by drawing </a:t>
            </a:r>
            <a:r>
              <a:rPr lang="en-US" dirty="0" err="1" smtClean="0"/>
              <a:t>hyperplanes</a:t>
            </a:r>
            <a:r>
              <a:rPr lang="en-US" dirty="0" smtClean="0"/>
              <a:t> to separate regions</a:t>
            </a:r>
          </a:p>
          <a:p>
            <a:pPr lvl="1"/>
            <a:r>
              <a:rPr lang="en-US" dirty="0" smtClean="0"/>
              <a:t>Compare to decision trees that draw planes always at 90 degree angles to cut the data</a:t>
            </a:r>
          </a:p>
          <a:p>
            <a:pPr lvl="1"/>
            <a:endParaRPr lang="en-US" dirty="0"/>
          </a:p>
          <a:p>
            <a:r>
              <a:rPr lang="en-US" dirty="0" smtClean="0"/>
              <a:t>Tradeoff between decision tree algorithm and SVMs are therefore usually accuracy &amp; complexity</a:t>
            </a:r>
          </a:p>
          <a:p>
            <a:endParaRPr lang="en-US" dirty="0"/>
          </a:p>
          <a:p>
            <a:r>
              <a:rPr lang="en-US" dirty="0" smtClean="0"/>
              <a:t>Remember fundamental concepts</a:t>
            </a:r>
          </a:p>
          <a:p>
            <a:pPr lvl="1"/>
            <a:r>
              <a:rPr lang="en-US" dirty="0" smtClean="0"/>
              <a:t>REPRESENTATIONS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87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4: Random Patches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Randomly select not just records, but features as well.</a:t>
            </a:r>
          </a:p>
          <a:p>
            <a:endParaRPr lang="en-US" dirty="0"/>
          </a:p>
          <a:p>
            <a:r>
              <a:rPr lang="en-US" dirty="0" smtClean="0"/>
              <a:t>Why?</a:t>
            </a:r>
          </a:p>
          <a:p>
            <a:endParaRPr lang="en-US" dirty="0"/>
          </a:p>
          <a:p>
            <a:r>
              <a:rPr lang="en-US" dirty="0" smtClean="0"/>
              <a:t>Side effect (from not just random patches, but random forests as well)</a:t>
            </a:r>
          </a:p>
          <a:p>
            <a:pPr lvl="1"/>
            <a:r>
              <a:rPr lang="en-US" dirty="0" smtClean="0"/>
              <a:t>These methods can be used to learn feature importance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67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5: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Unlike previous methods, which combine in parallel, </a:t>
            </a:r>
            <a:r>
              <a:rPr lang="en-US" dirty="0" err="1" smtClean="0"/>
              <a:t>AdaBoost</a:t>
            </a:r>
            <a:r>
              <a:rPr lang="en-US" dirty="0" smtClean="0"/>
              <a:t> is a </a:t>
            </a:r>
            <a:r>
              <a:rPr lang="en-US" b="1" i="1" dirty="0" smtClean="0"/>
              <a:t>sequential</a:t>
            </a:r>
            <a:r>
              <a:rPr lang="en-US" dirty="0" smtClean="0"/>
              <a:t> combination</a:t>
            </a:r>
          </a:p>
          <a:p>
            <a:pPr lvl="1"/>
            <a:r>
              <a:rPr lang="en-US" dirty="0" smtClean="0"/>
              <a:t>Build a classifier</a:t>
            </a:r>
          </a:p>
          <a:p>
            <a:pPr lvl="1"/>
            <a:r>
              <a:rPr lang="en-US" dirty="0" smtClean="0"/>
              <a:t>predict, identify misclassified instances</a:t>
            </a:r>
          </a:p>
          <a:p>
            <a:pPr lvl="1"/>
            <a:r>
              <a:rPr lang="en-US" dirty="0" smtClean="0"/>
              <a:t>increase weights to misclassified instances, build a new </a:t>
            </a:r>
            <a:r>
              <a:rPr lang="en-US" dirty="0" err="1" smtClean="0"/>
              <a:t>classifer</a:t>
            </a:r>
            <a:endParaRPr lang="en-US" dirty="0" smtClean="0"/>
          </a:p>
          <a:p>
            <a:pPr lvl="1"/>
            <a:r>
              <a:rPr lang="en-US" dirty="0" smtClean="0"/>
              <a:t>Repeat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648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6: Stacking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Individual classifier predictions can be combined using a model instead of a majority scheme</a:t>
            </a:r>
          </a:p>
          <a:p>
            <a:endParaRPr lang="en-US" dirty="0"/>
          </a:p>
          <a:p>
            <a:r>
              <a:rPr lang="en-US" dirty="0" smtClean="0"/>
              <a:t>Building a model at the “second layer” to take individual predictions and learn the final model is ‘stacking’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3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SVMs and Ensemble Methods are powerful ML models</a:t>
            </a:r>
          </a:p>
          <a:p>
            <a:endParaRPr lang="en-US" dirty="0"/>
          </a:p>
          <a:p>
            <a:r>
              <a:rPr lang="en-US" dirty="0" smtClean="0"/>
              <a:t>Computationally intensive, compared to single Tree or LR models, but is used when accuracy is particularly important but </a:t>
            </a:r>
            <a:r>
              <a:rPr lang="en-US" dirty="0" err="1" smtClean="0"/>
              <a:t>explainability</a:t>
            </a:r>
            <a:r>
              <a:rPr lang="en-US" dirty="0" smtClean="0"/>
              <a:t> is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Motivating Example for SVM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66144"/>
            <a:ext cx="8229600" cy="387626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243715" y="5263641"/>
            <a:ext cx="4924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i="1" dirty="0" smtClean="0"/>
              <a:t>How would decision trees classify such data?</a:t>
            </a:r>
            <a:endParaRPr lang="en-US" sz="2000" b="1" i="1" dirty="0"/>
          </a:p>
        </p:txBody>
      </p:sp>
    </p:spTree>
    <p:extLst>
      <p:ext uri="{BB962C8B-B14F-4D97-AF65-F5344CB8AC3E}">
        <p14:creationId xmlns:p14="http://schemas.microsoft.com/office/powerpoint/2010/main" val="1419380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SVMs try to do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051832"/>
            <a:ext cx="8229600" cy="362269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716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classes in the figure were “linearly separable”</a:t>
            </a:r>
          </a:p>
          <a:p>
            <a:pPr lvl="1"/>
            <a:r>
              <a:rPr lang="en-US" dirty="0" smtClean="0"/>
              <a:t>this does NOT mean SVMs are a linear model. Linear </a:t>
            </a:r>
            <a:r>
              <a:rPr lang="en-US" dirty="0" err="1" smtClean="0"/>
              <a:t>separability</a:t>
            </a:r>
            <a:r>
              <a:rPr lang="en-US" dirty="0" smtClean="0"/>
              <a:t> is a different concept.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But not all data will have linearly separable classes</a:t>
            </a:r>
          </a:p>
          <a:p>
            <a:pPr lvl="1"/>
            <a:r>
              <a:rPr lang="en-US" dirty="0" smtClean="0"/>
              <a:t>Work an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63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Idea is to draw the ”widest possible street” between the classes</a:t>
            </a:r>
          </a:p>
          <a:p>
            <a:endParaRPr lang="en-US" dirty="0"/>
          </a:p>
          <a:p>
            <a:r>
              <a:rPr lang="en-US" dirty="0" smtClean="0"/>
              <a:t>Instances located at the “edges” of the street are called the “support vectors”.</a:t>
            </a:r>
          </a:p>
          <a:p>
            <a:endParaRPr lang="en-US" dirty="0"/>
          </a:p>
          <a:p>
            <a:r>
              <a:rPr lang="en-US" dirty="0" smtClean="0"/>
              <a:t>Adding data on either sides of the support vectors will make no difference to the model. In fact the model can be trained on a much smaller set (as long as it includes the right support vectors).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37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 vs Soft Margin 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“hard margin” classifiers there are no points on the streets</a:t>
            </a:r>
          </a:p>
          <a:p>
            <a:pPr lvl="1"/>
            <a:r>
              <a:rPr lang="en-US" dirty="0" smtClean="0"/>
              <a:t>What are some problems with this?</a:t>
            </a:r>
          </a:p>
          <a:p>
            <a:pPr lvl="1"/>
            <a:endParaRPr lang="en-US" dirty="0"/>
          </a:p>
          <a:p>
            <a:r>
              <a:rPr lang="en-US" dirty="0" smtClean="0"/>
              <a:t>Soft margin classifiers try to:</a:t>
            </a:r>
          </a:p>
          <a:p>
            <a:pPr lvl="1"/>
            <a:r>
              <a:rPr lang="en-US" dirty="0" smtClean="0"/>
              <a:t>Draw the largest “street” possible to separate classes</a:t>
            </a:r>
          </a:p>
          <a:p>
            <a:pPr lvl="1"/>
            <a:r>
              <a:rPr lang="en-US" dirty="0" smtClean="0"/>
              <a:t>But also allow instances to lie on the street (i.e. permit violations)</a:t>
            </a:r>
          </a:p>
          <a:p>
            <a:pPr lvl="1"/>
            <a:r>
              <a:rPr lang="en-US" dirty="0" smtClean="0"/>
              <a:t>And even allow some data to be on the wrong side, recognizing practical limitations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44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Hyper-parameter tuning for Soft-Margin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Scikit</a:t>
            </a:r>
            <a:r>
              <a:rPr lang="en-US" dirty="0" smtClean="0"/>
              <a:t>-Learn the “C” </a:t>
            </a:r>
            <a:r>
              <a:rPr lang="en-US" dirty="0" err="1" smtClean="0"/>
              <a:t>hyperparameter</a:t>
            </a:r>
            <a:r>
              <a:rPr lang="en-US" dirty="0" smtClean="0"/>
              <a:t> can be fine-tuned to build different soft-margin classifiers</a:t>
            </a:r>
          </a:p>
          <a:p>
            <a:pPr lvl="1"/>
            <a:r>
              <a:rPr lang="en-US" dirty="0" smtClean="0"/>
              <a:t>Low C values will create broader separation, but will have more margin violations in training set.</a:t>
            </a:r>
          </a:p>
          <a:p>
            <a:pPr lvl="2"/>
            <a:r>
              <a:rPr lang="en-US" dirty="0" smtClean="0"/>
              <a:t>But could generalize better</a:t>
            </a:r>
          </a:p>
          <a:p>
            <a:pPr lvl="1"/>
            <a:r>
              <a:rPr lang="en-US" dirty="0" smtClean="0"/>
              <a:t>High C values will create narrower separation, fewer margin violations in training</a:t>
            </a:r>
          </a:p>
          <a:p>
            <a:pPr lvl="2"/>
            <a:r>
              <a:rPr lang="en-US" dirty="0" smtClean="0"/>
              <a:t>But could </a:t>
            </a:r>
            <a:r>
              <a:rPr lang="en-US" dirty="0" err="1" smtClean="0"/>
              <a:t>overfit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21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78687"/>
            <a:ext cx="6064624" cy="303231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040" y="3316514"/>
            <a:ext cx="5819384" cy="30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6117</TotalTime>
  <Words>793</Words>
  <Application>Microsoft Macintosh PowerPoint</Application>
  <PresentationFormat>On-screen Show (4:3)</PresentationFormat>
  <Paragraphs>130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Support Vector Machines, Trees and Ensembles (Chapter 5-6-7)</vt:lpstr>
      <vt:lpstr>Support Vector Machines</vt:lpstr>
      <vt:lpstr>Motivating Example for SVM</vt:lpstr>
      <vt:lpstr>What SVMs try to do</vt:lpstr>
      <vt:lpstr>Some Initial Observations</vt:lpstr>
      <vt:lpstr>Some Initial Observations</vt:lpstr>
      <vt:lpstr>Hard vs Soft Margin Classifiers</vt:lpstr>
      <vt:lpstr>Hyper-parameter tuning for Soft-Margin classification</vt:lpstr>
      <vt:lpstr>PowerPoint Presentation</vt:lpstr>
      <vt:lpstr>Linear SVMs</vt:lpstr>
      <vt:lpstr>Non-Linear SVM boundaries </vt:lpstr>
      <vt:lpstr>Simple example for why this is necessary</vt:lpstr>
      <vt:lpstr>Kernel Tricks for Non-Linear SVM</vt:lpstr>
      <vt:lpstr>Decision Tree Algorithms (Chapter 6)</vt:lpstr>
      <vt:lpstr>Ensemble Learners (Chapter 7)</vt:lpstr>
      <vt:lpstr>Method 1</vt:lpstr>
      <vt:lpstr>Method 2: Bagging</vt:lpstr>
      <vt:lpstr>PowerPoint Presentation</vt:lpstr>
      <vt:lpstr>Method 3: Random Forests </vt:lpstr>
      <vt:lpstr>Method 4: Random Patches </vt:lpstr>
      <vt:lpstr>Method 5: AdaBoost</vt:lpstr>
      <vt:lpstr>Method 6: Stacking</vt:lpstr>
      <vt:lpstr>Summary</vt:lpstr>
    </vt:vector>
  </TitlesOfParts>
  <Company>University of South Florida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Todd</dc:creator>
  <cp:lastModifiedBy>Microsoft Office User</cp:lastModifiedBy>
  <cp:revision>218</cp:revision>
  <dcterms:created xsi:type="dcterms:W3CDTF">2012-01-11T16:22:55Z</dcterms:created>
  <dcterms:modified xsi:type="dcterms:W3CDTF">2018-09-25T16:34:40Z</dcterms:modified>
</cp:coreProperties>
</file>

<file path=docProps/thumbnail.jpeg>
</file>